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</p:sldIdLst>
  <p:sldSz cx="18288000" cy="10287000"/>
  <p:notesSz cx="6858000" cy="9144000"/>
  <p:embeddedFontLst>
    <p:embeddedFont>
      <p:font typeface="Agrandir Narrow Bold" panose="020F0502020204030204" pitchFamily="34" charset="0"/>
      <p:regular r:id="rId12"/>
      <p:bold r:id="rId13"/>
    </p:embeddedFont>
    <p:embeddedFont>
      <p:font typeface="Days" panose="02000505050000020004" pitchFamily="2" charset="0"/>
      <p:regular r:id="rId14"/>
    </p:embeddedFont>
    <p:embeddedFont>
      <p:font typeface="Open Sauce Light" panose="020F0502020204030204" pitchFamily="34" charset="0"/>
      <p:regular r:id="rId15"/>
    </p:embeddedFont>
    <p:embeddedFont>
      <p:font typeface="Open Sauce Light Italics" panose="020F0502020204030204" pitchFamily="34" charset="0"/>
      <p:regular r:id="rId16"/>
      <p:italic r:id="rId17"/>
    </p:embeddedFont>
    <p:embeddedFont>
      <p:font typeface="Open Sauce Medium" panose="020F0502020204030204" pitchFamily="34" charset="0"/>
      <p:regular r:id="rId18"/>
    </p:embeddedFont>
    <p:embeddedFont>
      <p:font typeface="Open Sauce One" pitchFamily="2" charset="77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 autoAdjust="0"/>
    <p:restoredTop sz="94694" autoAdjust="0"/>
  </p:normalViewPr>
  <p:slideViewPr>
    <p:cSldViewPr>
      <p:cViewPr varScale="1">
        <p:scale>
          <a:sx n="80" d="100"/>
          <a:sy n="80" d="100"/>
        </p:scale>
        <p:origin x="12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564160" y="6931968"/>
            <a:ext cx="9526284" cy="0"/>
          </a:xfrm>
          <a:prstGeom prst="line">
            <a:avLst/>
          </a:prstGeom>
          <a:ln w="76200" cap="rnd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19281" y="5273159"/>
            <a:ext cx="15982919" cy="1296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026"/>
              </a:lnSpc>
            </a:pPr>
            <a:r>
              <a:rPr lang="en-US" sz="9114" spc="300" dirty="0">
                <a:solidFill>
                  <a:srgbClr val="FFFFFF"/>
                </a:solidFill>
                <a:latin typeface="Open Sauce Medium"/>
                <a:ea typeface="Open Sauce Medium"/>
                <a:cs typeface="Poppins" pitchFamily="2" charset="77"/>
                <a:sym typeface="Open Sauce Medium"/>
              </a:rPr>
              <a:t>Sub Title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36054" y="1125088"/>
            <a:ext cx="7007946" cy="401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789" spc="209" dirty="0">
                <a:solidFill>
                  <a:srgbClr val="FFFFFF"/>
                </a:solidFill>
                <a:latin typeface="Open Sauce One" pitchFamily="2" charset="77"/>
                <a:ea typeface="Open Sans" pitchFamily="2" charset="0"/>
                <a:cs typeface="Open Sans" pitchFamily="2" charset="0"/>
                <a:sym typeface="Agrandir Narrow Bold"/>
              </a:rPr>
              <a:t>Society for Clinical Research Sites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19281" y="7254681"/>
            <a:ext cx="5132793" cy="30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51"/>
              </a:lnSpc>
            </a:pPr>
            <a:r>
              <a:rPr lang="en-US" sz="2137" spc="181" dirty="0">
                <a:solidFill>
                  <a:srgbClr val="FFFFFF"/>
                </a:solidFill>
                <a:latin typeface="Open Sauce One" pitchFamily="2" charset="77"/>
                <a:ea typeface="Open Sans" pitchFamily="2" charset="0"/>
                <a:cs typeface="Open Sans" pitchFamily="2" charset="0"/>
                <a:sym typeface="Agrandir Narrow Bold"/>
              </a:rPr>
              <a:t>Site Solutions </a:t>
            </a:r>
            <a:r>
              <a:rPr lang="en-US" sz="2137" spc="181" dirty="0" err="1">
                <a:solidFill>
                  <a:srgbClr val="FFFFFF"/>
                </a:solidFill>
                <a:latin typeface="Open Sauce One" pitchFamily="2" charset="77"/>
                <a:ea typeface="Open Sans" pitchFamily="2" charset="0"/>
                <a:cs typeface="Open Sans" pitchFamily="2" charset="0"/>
                <a:sym typeface="Agrandir Narrow Bold"/>
              </a:rPr>
              <a:t>Summit</a:t>
            </a:r>
            <a:r>
              <a:rPr lang="en-US" sz="2137" spc="181" baseline="30000" dirty="0" err="1">
                <a:solidFill>
                  <a:srgbClr val="FFFFFF"/>
                </a:solidFill>
                <a:latin typeface="Open Sauce One" pitchFamily="2" charset="77"/>
                <a:ea typeface="Open Sans" pitchFamily="2" charset="0"/>
                <a:cs typeface="Open Sans" pitchFamily="2" charset="0"/>
                <a:sym typeface="Agrandir Narrow Bold"/>
              </a:rPr>
              <a:t>TM</a:t>
            </a:r>
            <a:endParaRPr lang="en-US" sz="2137" spc="181" dirty="0">
              <a:solidFill>
                <a:srgbClr val="FFFFFF"/>
              </a:solidFill>
              <a:latin typeface="Open Sauce One" pitchFamily="2" charset="77"/>
              <a:ea typeface="Open Sans" pitchFamily="2" charset="0"/>
              <a:cs typeface="Open Sans" pitchFamily="2" charset="0"/>
              <a:sym typeface="Agrandir Narrow Bold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5E8EE736-6AE8-0E6D-3718-348551578E22}"/>
              </a:ext>
            </a:extLst>
          </p:cNvPr>
          <p:cNvSpPr txBox="1"/>
          <p:nvPr/>
        </p:nvSpPr>
        <p:spPr>
          <a:xfrm>
            <a:off x="1577412" y="4253161"/>
            <a:ext cx="14133040" cy="948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36"/>
              </a:lnSpc>
            </a:pPr>
            <a:r>
              <a:rPr lang="en-US" sz="8800" spc="198" dirty="0">
                <a:solidFill>
                  <a:schemeClr val="bg1"/>
                </a:solidFill>
                <a:latin typeface="Days"/>
                <a:ea typeface="Days"/>
                <a:cs typeface="Gurmukhi MN" panose="02020600050405020304" pitchFamily="18" charset="0"/>
                <a:sym typeface="Days"/>
              </a:rPr>
              <a:t>Title</a:t>
            </a:r>
          </a:p>
        </p:txBody>
      </p:sp>
      <p:pic>
        <p:nvPicPr>
          <p:cNvPr id="5" name="Picture 4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F142BA9-07B5-ECBB-7B62-AA18840F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1" y="1080704"/>
            <a:ext cx="374650" cy="448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4952" y="3029002"/>
            <a:ext cx="11950941" cy="5542077"/>
            <a:chOff x="0" y="0"/>
            <a:chExt cx="3270686" cy="15167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70686" cy="1516733"/>
            </a:xfrm>
            <a:custGeom>
              <a:avLst/>
              <a:gdLst/>
              <a:ahLst/>
              <a:cxnLst/>
              <a:rect l="l" t="t" r="r" b="b"/>
              <a:pathLst>
                <a:path w="3270686" h="1516733">
                  <a:moveTo>
                    <a:pt x="0" y="0"/>
                  </a:moveTo>
                  <a:lnTo>
                    <a:pt x="3270686" y="0"/>
                  </a:lnTo>
                  <a:lnTo>
                    <a:pt x="3270686" y="1516733"/>
                  </a:lnTo>
                  <a:lnTo>
                    <a:pt x="0" y="1516733"/>
                  </a:lnTo>
                  <a:close/>
                </a:path>
              </a:pathLst>
            </a:custGeom>
            <a:gradFill rotWithShape="1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70686" cy="1554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074634" y="1409700"/>
            <a:ext cx="6138732" cy="83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1"/>
              </a:lnSpc>
            </a:pPr>
            <a:r>
              <a:rPr lang="en-US" sz="6351" dirty="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SPEAKERS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34745" y="6987955"/>
            <a:ext cx="3409182" cy="46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3"/>
              </a:lnSpc>
              <a:spcBef>
                <a:spcPct val="0"/>
              </a:spcBef>
            </a:pPr>
            <a:r>
              <a:rPr lang="en-US" sz="2309" dirty="0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Name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75132" y="7490563"/>
            <a:ext cx="2373060" cy="71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</a:pPr>
            <a:r>
              <a:rPr lang="en-US" sz="2117" dirty="0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Title</a:t>
            </a:r>
          </a:p>
          <a:p>
            <a:pPr algn="ctr">
              <a:lnSpc>
                <a:spcPts val="2964"/>
              </a:lnSpc>
              <a:spcBef>
                <a:spcPct val="0"/>
              </a:spcBef>
            </a:pPr>
            <a:r>
              <a:rPr lang="en-US" sz="2117" dirty="0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Company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38166" y="6987955"/>
            <a:ext cx="3288491" cy="46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3"/>
              </a:lnSpc>
              <a:spcBef>
                <a:spcPct val="0"/>
              </a:spcBef>
            </a:pPr>
            <a:r>
              <a:rPr lang="en-US" sz="2309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Name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37584" y="7490563"/>
            <a:ext cx="2373060" cy="726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</a:pPr>
            <a:r>
              <a:rPr lang="en-US" sz="2117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Title</a:t>
            </a:r>
          </a:p>
          <a:p>
            <a:pPr algn="ctr">
              <a:lnSpc>
                <a:spcPts val="2964"/>
              </a:lnSpc>
              <a:spcBef>
                <a:spcPct val="0"/>
              </a:spcBef>
            </a:pPr>
            <a:r>
              <a:rPr lang="en-US" sz="2117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Company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87512" y="6987955"/>
            <a:ext cx="2918588" cy="46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3"/>
              </a:lnSpc>
              <a:spcBef>
                <a:spcPct val="0"/>
              </a:spcBef>
            </a:pPr>
            <a:r>
              <a:rPr lang="en-US" sz="2309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62323" y="7490563"/>
            <a:ext cx="2373060" cy="726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</a:pPr>
            <a:r>
              <a:rPr lang="en-US" sz="2117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Title</a:t>
            </a:r>
          </a:p>
          <a:p>
            <a:pPr algn="ctr">
              <a:lnSpc>
                <a:spcPts val="2964"/>
              </a:lnSpc>
              <a:spcBef>
                <a:spcPct val="0"/>
              </a:spcBef>
            </a:pPr>
            <a:r>
              <a:rPr lang="en-US" sz="2117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Company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5F65E-9E9B-4352-4FEF-362768DFD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75206" y="4024592"/>
            <a:ext cx="2743200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D2A972-51B8-A941-B25B-26305B5BE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0811" y="4024592"/>
            <a:ext cx="2743200" cy="2743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0330D1-916D-488C-9339-B612B95FB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4645" y="4091989"/>
            <a:ext cx="2606040" cy="2606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334000" y="3151505"/>
            <a:ext cx="9642878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spc="175" dirty="0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FACULTY DISCLOSURE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34001" y="4379315"/>
            <a:ext cx="10972799" cy="3319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46"/>
              </a:lnSpc>
            </a:pPr>
            <a:r>
              <a:rPr lang="en-US" sz="18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In compliance with ACCME Guidelines, I hereby declare: </a:t>
            </a:r>
          </a:p>
          <a:p>
            <a:pPr algn="l">
              <a:lnSpc>
                <a:spcPts val="2646"/>
              </a:lnSpc>
            </a:pPr>
            <a:endParaRPr lang="en-US" sz="1800" dirty="0">
              <a:solidFill>
                <a:srgbClr val="FFFFFF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  <a:p>
            <a:pPr algn="l">
              <a:lnSpc>
                <a:spcPts val="2646"/>
              </a:lnSpc>
            </a:pPr>
            <a:r>
              <a:rPr lang="en-US" sz="18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 do not have financial or other relationships with the manufacturer(s) of any commercial services(s) discussed in this educational activity.</a:t>
            </a:r>
          </a:p>
          <a:p>
            <a:pPr algn="l">
              <a:lnSpc>
                <a:spcPts val="2646"/>
              </a:lnSpc>
            </a:pPr>
            <a:endParaRPr lang="en-US" sz="1800" dirty="0">
              <a:solidFill>
                <a:srgbClr val="FFFFFF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  <a:p>
            <a:pPr algn="l">
              <a:lnSpc>
                <a:spcPts val="2646"/>
              </a:lnSpc>
            </a:pPr>
            <a:r>
              <a:rPr lang="en-US" sz="18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Name, Company</a:t>
            </a:r>
          </a:p>
          <a:p>
            <a:pPr algn="l">
              <a:lnSpc>
                <a:spcPts val="2646"/>
              </a:lnSpc>
            </a:pPr>
            <a:r>
              <a:rPr lang="en-US" sz="18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Name, Company</a:t>
            </a:r>
          </a:p>
          <a:p>
            <a:pPr algn="l">
              <a:lnSpc>
                <a:spcPts val="2646"/>
              </a:lnSpc>
            </a:pPr>
            <a:r>
              <a:rPr lang="en-US" sz="18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Name, Company</a:t>
            </a:r>
          </a:p>
          <a:p>
            <a:pPr algn="l">
              <a:lnSpc>
                <a:spcPts val="2646"/>
              </a:lnSpc>
            </a:pPr>
            <a:r>
              <a:rPr lang="en-US" sz="1800" dirty="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Name, Company</a:t>
            </a:r>
          </a:p>
          <a:p>
            <a:pPr algn="l">
              <a:lnSpc>
                <a:spcPts val="2646"/>
              </a:lnSpc>
            </a:pPr>
            <a:endParaRPr lang="en-US" sz="1800" dirty="0">
              <a:solidFill>
                <a:srgbClr val="FFFFFF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pic>
        <p:nvPicPr>
          <p:cNvPr id="15" name="Picture 14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111B1BCC-4A3F-0C83-5446-634CBFED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204362"/>
            <a:ext cx="1355201" cy="1371334"/>
          </a:xfrm>
          <a:prstGeom prst="rect">
            <a:avLst/>
          </a:prstGeom>
        </p:spPr>
      </p:pic>
      <p:pic>
        <p:nvPicPr>
          <p:cNvPr id="17" name="Picture 1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76FD2F2-F255-2C08-F33D-02F80204F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8485275"/>
            <a:ext cx="2874542" cy="866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-1015438" y="3260598"/>
            <a:ext cx="6543672" cy="89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836"/>
              </a:lnSpc>
            </a:pPr>
            <a:r>
              <a:rPr lang="en-US" sz="6215" spc="198" dirty="0">
                <a:solidFill>
                  <a:srgbClr val="000000"/>
                </a:solidFill>
                <a:latin typeface="Days"/>
                <a:ea typeface="Days"/>
                <a:cs typeface="Days"/>
                <a:sym typeface="Days"/>
              </a:rPr>
              <a:t>Criteria for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10350" y="3003042"/>
            <a:ext cx="11125200" cy="5550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299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Applicants must be present during the “live” event, contact hours are not issued for recordings</a:t>
            </a:r>
          </a:p>
          <a:p>
            <a:pPr algn="l">
              <a:lnSpc>
                <a:spcPts val="3380"/>
              </a:lnSpc>
            </a:pPr>
            <a:r>
              <a:rPr lang="en-US" sz="2299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Applicants must attend the activity the whole time, missing no more than ten minutes of the activity</a:t>
            </a:r>
          </a:p>
          <a:p>
            <a:pPr algn="l">
              <a:lnSpc>
                <a:spcPts val="3380"/>
              </a:lnSpc>
            </a:pPr>
            <a:r>
              <a:rPr lang="en-US" sz="2299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Applicants must complete the post-meeting survey with a score of at least 70%</a:t>
            </a:r>
          </a:p>
          <a:p>
            <a:pPr algn="l">
              <a:lnSpc>
                <a:spcPts val="3380"/>
              </a:lnSpc>
            </a:pPr>
            <a:r>
              <a:rPr lang="en-US" sz="2299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Applicants must complete the post meeting survey evaluation questions </a:t>
            </a:r>
          </a:p>
          <a:p>
            <a:pPr algn="l">
              <a:lnSpc>
                <a:spcPts val="3380"/>
              </a:lnSpc>
            </a:pPr>
            <a:endParaRPr lang="en-US" sz="2299" dirty="0">
              <a:solidFill>
                <a:srgbClr val="000000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  <a:p>
            <a:pPr algn="l">
              <a:lnSpc>
                <a:spcPts val="3380"/>
              </a:lnSpc>
            </a:pPr>
            <a:endParaRPr lang="en-US" sz="2299" dirty="0">
              <a:solidFill>
                <a:srgbClr val="000000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  <a:p>
            <a:pPr algn="l">
              <a:lnSpc>
                <a:spcPts val="3380"/>
              </a:lnSpc>
            </a:pPr>
            <a:r>
              <a:rPr lang="en-US" sz="2299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Society for Clinical Research Sites, Inc. is accredited as a provider of nursing continuing professional development by the American Nurses Credentialing Center’s Commission on Accreditation</a:t>
            </a:r>
          </a:p>
          <a:p>
            <a:pPr algn="l">
              <a:lnSpc>
                <a:spcPts val="3380"/>
              </a:lnSpc>
            </a:pPr>
            <a:endParaRPr lang="en-US" sz="2299" dirty="0">
              <a:solidFill>
                <a:srgbClr val="000000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  <a:p>
            <a:pPr algn="l">
              <a:lnSpc>
                <a:spcPts val="3380"/>
              </a:lnSpc>
            </a:pPr>
            <a:endParaRPr lang="en-US" sz="2299" dirty="0">
              <a:solidFill>
                <a:srgbClr val="000000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1015438" y="4356671"/>
            <a:ext cx="6543672" cy="2622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836"/>
              </a:lnSpc>
            </a:pPr>
            <a:r>
              <a:rPr lang="en-US" sz="6215" spc="198" dirty="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AWARDING CONTACT HOURS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66FCE5-52AE-31DB-D83F-999E97DE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F0755B01-3283-5B6E-7DAB-C07023BEE5F2}"/>
              </a:ext>
            </a:extLst>
          </p:cNvPr>
          <p:cNvSpPr txBox="1"/>
          <p:nvPr/>
        </p:nvSpPr>
        <p:spPr>
          <a:xfrm>
            <a:off x="990600" y="877302"/>
            <a:ext cx="16525872" cy="898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36"/>
              </a:lnSpc>
            </a:pPr>
            <a:r>
              <a:rPr lang="en-US" sz="6215" spc="198" dirty="0">
                <a:solidFill>
                  <a:schemeClr val="bg1"/>
                </a:solidFill>
                <a:latin typeface="Days"/>
                <a:ea typeface="Days"/>
                <a:cs typeface="Days"/>
                <a:sym typeface="Days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8322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990600" y="877302"/>
            <a:ext cx="16525872" cy="898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836"/>
              </a:lnSpc>
            </a:pPr>
            <a:r>
              <a:rPr lang="en-US" sz="6215" spc="198" dirty="0">
                <a:solidFill>
                  <a:schemeClr val="bg1"/>
                </a:solidFill>
                <a:latin typeface="Days"/>
                <a:ea typeface="Days"/>
                <a:cs typeface="Days"/>
                <a:sym typeface="Days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5599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47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EC39279C1EA40A38DD313DBE7AFBA" ma:contentTypeVersion="19" ma:contentTypeDescription="Create a new document." ma:contentTypeScope="" ma:versionID="573a0ede861a6a8709d46a672b06cf3d">
  <xsd:schema xmlns:xsd="http://www.w3.org/2001/XMLSchema" xmlns:xs="http://www.w3.org/2001/XMLSchema" xmlns:p="http://schemas.microsoft.com/office/2006/metadata/properties" xmlns:ns2="da7460bd-a988-4074-8adc-b6859d0442c4" xmlns:ns3="dd0833f7-cc77-483a-9af1-38a97744ebe2" xmlns:ns4="http://schemas.microsoft.com/sharepoint/v4" targetNamespace="http://schemas.microsoft.com/office/2006/metadata/properties" ma:root="true" ma:fieldsID="330759b46be158d33ba46b6527e2e376" ns2:_="" ns3:_="" ns4:_="">
    <xsd:import namespace="da7460bd-a988-4074-8adc-b6859d0442c4"/>
    <xsd:import namespace="dd0833f7-cc77-483a-9af1-38a97744ebe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4:IconOverla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460bd-a988-4074-8adc-b6859d0442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8d474c4-8298-4c4e-b9fb-89092b869db0}" ma:internalName="TaxCatchAll" ma:showField="CatchAllData" ma:web="da7460bd-a988-4074-8adc-b6859d0442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833f7-cc77-483a-9af1-38a97744eb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69f8e40-279c-4e8a-a2f9-ce59f145a5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16F61E-733B-476C-9602-74F8141333D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47E1A7F-D0AB-42CC-BFEA-5751F1AF4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460bd-a988-4074-8adc-b6859d0442c4"/>
    <ds:schemaRef ds:uri="dd0833f7-cc77-483a-9af1-38a97744ebe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D43CE9-4BEC-4B8F-A6FC-26D1E9D0B6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165</Words>
  <Application>Microsoft Macintosh PowerPoint</Application>
  <PresentationFormat>Custom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Open Sauce Medium</vt:lpstr>
      <vt:lpstr>Arial</vt:lpstr>
      <vt:lpstr>Open Sauce Light Italics</vt:lpstr>
      <vt:lpstr>Days</vt:lpstr>
      <vt:lpstr>Agrandir Narrow Bold</vt:lpstr>
      <vt:lpstr>Open Sauce Light</vt:lpstr>
      <vt:lpstr>Open Sauce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2024-2025 Summit Theme 1 Option 2</dc:title>
  <cp:lastModifiedBy>Marissa Hill</cp:lastModifiedBy>
  <cp:revision>3</cp:revision>
  <dcterms:created xsi:type="dcterms:W3CDTF">2006-08-16T00:00:00Z</dcterms:created>
  <dcterms:modified xsi:type="dcterms:W3CDTF">2024-11-11T17:32:43Z</dcterms:modified>
  <dc:identifier>DAGMhgUKBc4</dc:identifier>
</cp:coreProperties>
</file>